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314" r:id="rId4"/>
    <p:sldId id="315" r:id="rId5"/>
    <p:sldId id="318" r:id="rId6"/>
    <p:sldId id="319" r:id="rId7"/>
    <p:sldId id="316" r:id="rId8"/>
    <p:sldId id="320" r:id="rId9"/>
    <p:sldId id="317" r:id="rId10"/>
    <p:sldId id="321" r:id="rId11"/>
    <p:sldId id="312" r:id="rId12"/>
    <p:sldId id="313" r:id="rId13"/>
    <p:sldId id="311" r:id="rId14"/>
    <p:sldId id="310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96B54-9CEF-4702-BB05-159CE7EF01A6}" type="datetimeFigureOut">
              <a:rPr lang="hu-HU" smtClean="0"/>
              <a:t>2018.11.14.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BB661-C6BF-4E2A-9DD6-A1A83248C1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92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1349131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1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8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3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4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0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7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1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9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:\NKE_SIRH_KSI\Social_Media\Koncepcio_prezi\NKE_emblema_fekete_CMYK.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6589" y="2130641"/>
            <a:ext cx="4687411" cy="47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01414" y="0"/>
            <a:ext cx="248374" cy="6858001"/>
            <a:chOff x="107505" y="0"/>
            <a:chExt cx="248374" cy="6858001"/>
          </a:xfrm>
        </p:grpSpPr>
        <p:pic>
          <p:nvPicPr>
            <p:cNvPr id="11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4594569"/>
              <a:ext cx="248374" cy="2263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0"/>
              <a:ext cx="248374" cy="202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002937"/>
              <a:ext cx="248374" cy="259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140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EA60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ktro-net.hu/konstruktor/7735-epitsunk-egyutt-nyilt-lorawan-halozatot" TargetMode="External"/><Relationship Id="rId2" Type="http://schemas.openxmlformats.org/officeDocument/2006/relationships/hyperlink" Target="https://lora-alliance.org/about-lorawa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zigbee.org/" TargetMode="External"/><Relationship Id="rId4" Type="http://schemas.openxmlformats.org/officeDocument/2006/relationships/hyperlink" Target="http://www.iotnet.h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ora-alliance.org/about-lorawan" TargetMode="External"/><Relationship Id="rId5" Type="http://schemas.openxmlformats.org/officeDocument/2006/relationships/hyperlink" Target="http://www.iotnet.hu/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755626"/>
          </a:xfrm>
        </p:spPr>
        <p:txBody>
          <a:bodyPr>
            <a:normAutofit fontScale="90000"/>
          </a:bodyPr>
          <a:lstStyle/>
          <a:p>
            <a:r>
              <a:rPr lang="hu-HU" sz="4000" b="1" dirty="0" err="1"/>
              <a:t>Zigbee</a:t>
            </a:r>
            <a:r>
              <a:rPr lang="hu-HU" sz="4000" b="1" dirty="0"/>
              <a:t> és </a:t>
            </a:r>
            <a:r>
              <a:rPr lang="hu-HU" sz="4000" b="1" dirty="0" err="1"/>
              <a:t>LoRa</a:t>
            </a:r>
            <a:r>
              <a:rPr lang="hu-HU" sz="4000" b="1" dirty="0"/>
              <a:t> vezeték nélküli kommunikációs megoldások alkalmazási lehetőségei a baráti erők követése tükrében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> </a:t>
            </a:r>
            <a:r>
              <a:rPr lang="hu-HU" b="1" dirty="0" smtClean="0"/>
              <a:t>        </a:t>
            </a:r>
            <a:r>
              <a:rPr lang="hu-HU" sz="2000" b="1" dirty="0" smtClean="0"/>
              <a:t>„Kommunikáció 2018.” Konferencia 2018.11.14.</a:t>
            </a:r>
            <a:endParaRPr lang="hu-HU" sz="54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4844752"/>
            <a:ext cx="7920880" cy="1752600"/>
          </a:xfrm>
        </p:spPr>
        <p:txBody>
          <a:bodyPr/>
          <a:lstStyle/>
          <a:p>
            <a:r>
              <a:rPr lang="hu-HU" dirty="0" smtClean="0"/>
              <a:t>Károly Krisztián főhadnagy</a:t>
            </a:r>
          </a:p>
          <a:p>
            <a:r>
              <a:rPr lang="hu-HU" sz="2800" dirty="0" smtClean="0"/>
              <a:t>NKE KMDI doktorjelölt</a:t>
            </a:r>
          </a:p>
          <a:p>
            <a:r>
              <a:rPr lang="hu-HU" sz="2800" dirty="0" smtClean="0"/>
              <a:t>MH 43. NJHVTE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ZigBee</a:t>
            </a:r>
            <a:r>
              <a:rPr lang="hu-HU" dirty="0" smtClean="0"/>
              <a:t> katonai alkalmazhatósága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Elektronikus vagyonvédelemi rendszerek jelzésátviteli megoldásai </a:t>
            </a:r>
          </a:p>
          <a:p>
            <a:r>
              <a:rPr lang="hu-HU" sz="2400" dirty="0" smtClean="0"/>
              <a:t>Kommunikációs megoldás WBAN – WPAN szinten katonák egészségügyi adatainak nyomon követéséhez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93105"/>
            <a:ext cx="5508104" cy="28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LoRa</a:t>
            </a:r>
            <a:r>
              <a:rPr lang="hu-HU" dirty="0" smtClean="0"/>
              <a:t> és </a:t>
            </a:r>
            <a:r>
              <a:rPr lang="hu-HU" dirty="0" err="1" smtClean="0"/>
              <a:t>ZigBee</a:t>
            </a:r>
            <a:r>
              <a:rPr lang="hu-HU" dirty="0" smtClean="0"/>
              <a:t> protokollok lehetséges alkalmazásainak azonosítása</a:t>
            </a:r>
          </a:p>
          <a:p>
            <a:r>
              <a:rPr lang="hu-HU" dirty="0" smtClean="0"/>
              <a:t>Felkészülés a gyakorlati modellezés végrehajtására</a:t>
            </a:r>
          </a:p>
          <a:p>
            <a:r>
              <a:rPr lang="hu-HU" dirty="0" smtClean="0"/>
              <a:t>A projekt keretén belül folyamatban van eszközbeszerzés - laborfejlesztés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91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Lehetőségek, kihívások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ISM sáv használata műveleti területen?</a:t>
            </a:r>
          </a:p>
          <a:p>
            <a:r>
              <a:rPr lang="hu-HU" sz="2400" dirty="0" err="1" smtClean="0"/>
              <a:t>LoRa</a:t>
            </a:r>
            <a:r>
              <a:rPr lang="hu-HU" sz="2400" dirty="0" smtClean="0"/>
              <a:t> kiegészítő </a:t>
            </a:r>
            <a:r>
              <a:rPr lang="hu-HU" sz="2400" dirty="0" err="1" smtClean="0"/>
              <a:t>geolokális</a:t>
            </a:r>
            <a:r>
              <a:rPr lang="hu-HU" sz="2400" dirty="0" smtClean="0"/>
              <a:t> pozícionálási képességének</a:t>
            </a:r>
            <a:br>
              <a:rPr lang="hu-HU" sz="2400" dirty="0" smtClean="0"/>
            </a:br>
            <a:r>
              <a:rPr lang="hu-HU" sz="2400" dirty="0" smtClean="0"/>
              <a:t>vizsgálata</a:t>
            </a:r>
          </a:p>
          <a:p>
            <a:r>
              <a:rPr lang="hu-HU" sz="2400" dirty="0" smtClean="0"/>
              <a:t>Hatótávolság vizsgálatok</a:t>
            </a:r>
          </a:p>
          <a:p>
            <a:r>
              <a:rPr lang="hu-HU" sz="2400" dirty="0" err="1" smtClean="0"/>
              <a:t>ZigBee</a:t>
            </a:r>
            <a:r>
              <a:rPr lang="hu-HU" sz="2400" dirty="0" smtClean="0"/>
              <a:t> </a:t>
            </a:r>
            <a:r>
              <a:rPr lang="hu-HU" sz="2400" dirty="0" err="1" smtClean="0"/>
              <a:t>mesh</a:t>
            </a:r>
            <a:r>
              <a:rPr lang="hu-HU" sz="2400" dirty="0" smtClean="0"/>
              <a:t> hálózat vizsgálata</a:t>
            </a:r>
          </a:p>
        </p:txBody>
      </p:sp>
      <p:pic>
        <p:nvPicPr>
          <p:cNvPr id="4" name="Picture 2" descr="Képtalálat a következőre: „no gps signal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1836635" cy="18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47180"/>
            <a:ext cx="4464496" cy="206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1400" dirty="0" smtClean="0"/>
              <a:t>[1] </a:t>
            </a:r>
            <a:r>
              <a:rPr lang="hu-HU" sz="1400" dirty="0"/>
              <a:t>GÁCSER Zoltán </a:t>
            </a:r>
            <a:r>
              <a:rPr lang="hu-HU" sz="1400" dirty="0" err="1"/>
              <a:t>mk</a:t>
            </a:r>
            <a:r>
              <a:rPr lang="hu-HU" sz="1400" dirty="0"/>
              <a:t>. őrnagy: </a:t>
            </a:r>
            <a:r>
              <a:rPr lang="hu-HU" sz="1400" i="1" dirty="0"/>
              <a:t>A katona harci képességeit növelő korszerű, hálózatba integrált egyéni felszerelésrendszerének kialakítási lehetőségei a Magyar Honvédségben</a:t>
            </a:r>
            <a:r>
              <a:rPr lang="hu-HU" sz="1400" dirty="0"/>
              <a:t>, PhD értekezés, Budapest, 2008. p. 130</a:t>
            </a:r>
            <a:r>
              <a:rPr lang="hu-HU" sz="1400" dirty="0" smtClean="0"/>
              <a:t>.</a:t>
            </a:r>
          </a:p>
          <a:p>
            <a:r>
              <a:rPr lang="hu-HU" sz="1400" dirty="0"/>
              <a:t>[2] </a:t>
            </a:r>
            <a:r>
              <a:rPr lang="hu-HU" sz="1400" dirty="0">
                <a:hlinkClick r:id="rId2"/>
              </a:rPr>
              <a:t>https://</a:t>
            </a:r>
            <a:r>
              <a:rPr lang="hu-HU" sz="1400" dirty="0" smtClean="0">
                <a:hlinkClick r:id="rId2"/>
              </a:rPr>
              <a:t>lora-alliance.org/about-lorawan</a:t>
            </a:r>
            <a:r>
              <a:rPr lang="hu-HU" sz="1400" dirty="0" smtClean="0"/>
              <a:t> </a:t>
            </a:r>
            <a:r>
              <a:rPr lang="hu-HU" sz="1400" dirty="0"/>
              <a:t>(2018.10.30</a:t>
            </a:r>
            <a:r>
              <a:rPr lang="hu-HU" sz="1400" dirty="0" smtClean="0"/>
              <a:t>.)</a:t>
            </a:r>
          </a:p>
          <a:p>
            <a:r>
              <a:rPr lang="hu-HU" sz="1400" dirty="0"/>
              <a:t>[3] </a:t>
            </a:r>
            <a:r>
              <a:rPr lang="hu-HU" sz="1400" dirty="0">
                <a:hlinkClick r:id="rId3"/>
              </a:rPr>
              <a:t>https://</a:t>
            </a:r>
            <a:r>
              <a:rPr lang="hu-HU" sz="1400" dirty="0" smtClean="0">
                <a:hlinkClick r:id="rId3"/>
              </a:rPr>
              <a:t>www.elektro-net.hu/konstruktor/7735-epitsunk-egyutt-nyilt-lorawan-halozatot</a:t>
            </a:r>
            <a:r>
              <a:rPr lang="hu-HU" sz="1400" dirty="0" smtClean="0"/>
              <a:t> </a:t>
            </a:r>
            <a:r>
              <a:rPr lang="hu-HU" sz="1400" dirty="0"/>
              <a:t>(2018.10.30.)</a:t>
            </a:r>
          </a:p>
          <a:p>
            <a:r>
              <a:rPr lang="hu-HU" sz="1400" dirty="0" smtClean="0"/>
              <a:t>[4] </a:t>
            </a:r>
            <a:r>
              <a:rPr lang="hu-HU" sz="1400" dirty="0">
                <a:hlinkClick r:id="rId4"/>
              </a:rPr>
              <a:t>http://www.iotnet.hu</a:t>
            </a:r>
            <a:r>
              <a:rPr lang="hu-HU" sz="1400" dirty="0"/>
              <a:t> (2018.10.30</a:t>
            </a:r>
            <a:r>
              <a:rPr lang="hu-HU" sz="1400" dirty="0" smtClean="0"/>
              <a:t>.)</a:t>
            </a:r>
          </a:p>
          <a:p>
            <a:r>
              <a:rPr lang="hu-HU" sz="1400" dirty="0" smtClean="0"/>
              <a:t>[5] </a:t>
            </a:r>
            <a:r>
              <a:rPr lang="hu-HU" sz="1400" dirty="0"/>
              <a:t>Károly Krisztián: </a:t>
            </a:r>
            <a:r>
              <a:rPr lang="hu-HU" sz="1400" i="1" dirty="0"/>
              <a:t>Globális Műholdas Navigációs Rendszerek alkalmazási lehetőségei katonai és polgári célú flotta- és erőkövetési rendszerekben </a:t>
            </a:r>
            <a:r>
              <a:rPr lang="hu-HU" sz="1400" dirty="0"/>
              <a:t>(1.), </a:t>
            </a:r>
            <a:r>
              <a:rPr lang="hu-HU" sz="1400" dirty="0" err="1"/>
              <a:t>In</a:t>
            </a:r>
            <a:r>
              <a:rPr lang="hu-HU" sz="1400" dirty="0"/>
              <a:t>: Honvédségi Szemle 146. évf. 1. szám (2018.) HU ISSN 2060-1506 pp. 83-97</a:t>
            </a:r>
            <a:r>
              <a:rPr lang="hu-HU" sz="1400" dirty="0" smtClean="0"/>
              <a:t>.</a:t>
            </a:r>
          </a:p>
          <a:p>
            <a:r>
              <a:rPr lang="hu-HU" sz="1400" dirty="0" smtClean="0"/>
              <a:t>[6] </a:t>
            </a:r>
            <a:r>
              <a:rPr lang="hu-HU" sz="1400" dirty="0"/>
              <a:t>KOVÁCS Balázs – VIDA </a:t>
            </a:r>
            <a:r>
              <a:rPr lang="hu-HU" sz="1400" dirty="0" err="1"/>
              <a:t>Rolland</a:t>
            </a:r>
            <a:r>
              <a:rPr lang="hu-HU" sz="1400" dirty="0"/>
              <a:t>: </a:t>
            </a:r>
            <a:r>
              <a:rPr lang="hu-HU" sz="1400" i="1" dirty="0"/>
              <a:t>A </a:t>
            </a:r>
            <a:r>
              <a:rPr lang="hu-HU" sz="1400" i="1" dirty="0" err="1"/>
              <a:t>Zigbee</a:t>
            </a:r>
            <a:r>
              <a:rPr lang="hu-HU" sz="1400" i="1" dirty="0"/>
              <a:t> technológia</a:t>
            </a:r>
            <a:r>
              <a:rPr lang="hu-HU" sz="1400" dirty="0"/>
              <a:t>, </a:t>
            </a:r>
            <a:r>
              <a:rPr lang="hu-HU" sz="1400" dirty="0" err="1"/>
              <a:t>In</a:t>
            </a:r>
            <a:r>
              <a:rPr lang="hu-HU" sz="1400" dirty="0"/>
              <a:t>.: Híradástechnika, 2003. november, pp. 9-12. ISSN </a:t>
            </a:r>
            <a:r>
              <a:rPr lang="hu-HU" sz="1400" dirty="0" smtClean="0"/>
              <a:t>0018-2028</a:t>
            </a:r>
          </a:p>
          <a:p>
            <a:r>
              <a:rPr lang="hu-HU" sz="1400" dirty="0" smtClean="0"/>
              <a:t>[7] </a:t>
            </a:r>
            <a:r>
              <a:rPr lang="hu-HU" sz="1400" dirty="0"/>
              <a:t>TURI Gábor: </a:t>
            </a:r>
            <a:r>
              <a:rPr lang="hu-HU" sz="1400" i="1" dirty="0"/>
              <a:t>Rádióhálózatok </a:t>
            </a:r>
            <a:r>
              <a:rPr lang="hu-HU" sz="1400" i="1" dirty="0" err="1"/>
              <a:t>Zigbee-</a:t>
            </a:r>
            <a:r>
              <a:rPr lang="hu-HU" sz="1400" i="1" dirty="0"/>
              <a:t> adatátvitel alapján</a:t>
            </a:r>
            <a:r>
              <a:rPr lang="hu-HU" sz="1400" dirty="0"/>
              <a:t>, </a:t>
            </a:r>
            <a:r>
              <a:rPr lang="hu-HU" sz="1400" dirty="0" err="1"/>
              <a:t>In</a:t>
            </a:r>
            <a:r>
              <a:rPr lang="hu-HU" sz="1400" dirty="0"/>
              <a:t>.: Magyar Elektronika, 2008/ 1-2, pp. 34-35</a:t>
            </a:r>
            <a:r>
              <a:rPr lang="hu-HU" sz="1400" dirty="0" smtClean="0"/>
              <a:t>.</a:t>
            </a:r>
          </a:p>
          <a:p>
            <a:r>
              <a:rPr lang="hu-HU" sz="1400" dirty="0" smtClean="0"/>
              <a:t>[8] </a:t>
            </a:r>
            <a:r>
              <a:rPr lang="hu-HU" sz="1400" i="1" dirty="0" err="1"/>
              <a:t>Zigbee</a:t>
            </a:r>
            <a:r>
              <a:rPr lang="hu-HU" sz="1400" i="1" dirty="0"/>
              <a:t> </a:t>
            </a:r>
            <a:r>
              <a:rPr lang="hu-HU" sz="1400" i="1" dirty="0" err="1"/>
              <a:t>Alliance</a:t>
            </a:r>
            <a:r>
              <a:rPr lang="hu-HU" sz="1400" dirty="0"/>
              <a:t>, URL: </a:t>
            </a:r>
            <a:r>
              <a:rPr lang="hu-HU" sz="1400" u="sng" dirty="0">
                <a:hlinkClick r:id="rId5"/>
              </a:rPr>
              <a:t>http://www.zigbee.org</a:t>
            </a:r>
            <a:r>
              <a:rPr lang="hu-HU" sz="1400" dirty="0"/>
              <a:t> (Letöltés ideje: </a:t>
            </a:r>
            <a:r>
              <a:rPr lang="hu-HU" sz="1400" dirty="0" smtClean="0"/>
              <a:t>2018.10.30.)</a:t>
            </a:r>
          </a:p>
          <a:p>
            <a:r>
              <a:rPr lang="hu-HU" sz="1400" dirty="0" smtClean="0"/>
              <a:t>[</a:t>
            </a:r>
            <a:r>
              <a:rPr lang="hu-HU" sz="1400" dirty="0"/>
              <a:t>9] Károly Krisztián: A Magyar Honvédség helymeghatározó és jelentő rendszer kialakításának jogszabályi kérdései, </a:t>
            </a:r>
            <a:r>
              <a:rPr lang="hu-HU" sz="1400" dirty="0" err="1"/>
              <a:t>In</a:t>
            </a:r>
            <a:r>
              <a:rPr lang="hu-HU" sz="1400" dirty="0"/>
              <a:t>: Társadalom és Honvédelem, XIX. évf. 2. szám, 2015. pp. 249-260. ISSN </a:t>
            </a:r>
            <a:r>
              <a:rPr lang="hu-HU" sz="1400" dirty="0" smtClean="0"/>
              <a:t>1417-7293</a:t>
            </a:r>
            <a:endParaRPr lang="hu-HU" sz="1400" dirty="0"/>
          </a:p>
          <a:p>
            <a:endParaRPr lang="hu-HU" sz="1400" dirty="0" smtClean="0"/>
          </a:p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42395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4" descr="untitl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9" b="3782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Rot="1" noChangeArrowheads="1"/>
          </p:cNvSpPr>
          <p:nvPr/>
        </p:nvSpPr>
        <p:spPr bwMode="auto">
          <a:xfrm>
            <a:off x="1547664" y="5661248"/>
            <a:ext cx="7596336" cy="85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u-HU" sz="4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Köszönöm a figyelmet</a:t>
            </a:r>
            <a:r>
              <a:rPr lang="hu-HU" sz="4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!</a:t>
            </a:r>
          </a:p>
          <a:p>
            <a:pPr algn="r">
              <a:defRPr/>
            </a:pPr>
            <a:r>
              <a:rPr lang="hu-HU" sz="4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hu-HU" sz="4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979712" y="1988840"/>
            <a:ext cx="4463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Károly Krisztián főhadnagy</a:t>
            </a:r>
          </a:p>
          <a:p>
            <a:pPr algn="ctr"/>
            <a:r>
              <a:rPr lang="hu-H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hu-H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risztian.karoly</a:t>
            </a:r>
            <a:r>
              <a:rPr lang="hu-H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hu-H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mil.hu</a:t>
            </a:r>
            <a:endParaRPr lang="hu-H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88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5157192"/>
            <a:ext cx="8229600" cy="388639"/>
          </a:xfrm>
        </p:spPr>
        <p:txBody>
          <a:bodyPr>
            <a:noAutofit/>
          </a:bodyPr>
          <a:lstStyle/>
          <a:p>
            <a:pPr marL="0" lvl="0" indent="0" algn="ctr" defTabSz="1280160">
              <a:spcBef>
                <a:spcPts val="0"/>
              </a:spcBef>
              <a:buNone/>
            </a:pPr>
            <a:r>
              <a:rPr lang="hu-HU" sz="2000" dirty="0" smtClean="0">
                <a:solidFill>
                  <a:prstClr val="black"/>
                </a:solidFill>
                <a:latin typeface="Calibri"/>
              </a:rPr>
              <a:t>A KUTATÁS AZ </a:t>
            </a:r>
            <a:r>
              <a:rPr lang="hu-HU" sz="2000" dirty="0">
                <a:solidFill>
                  <a:prstClr val="black"/>
                </a:solidFill>
                <a:latin typeface="Calibri"/>
              </a:rPr>
              <a:t>EMBERI ERŐFORRÁSOK MINISZTÉRIUMA ÚNKP-18-3-IV-NKE-27 KÓDSZÁMÚ ÚJ NEMZETI KIVÁLÓSÁG PROGRAMJÁNAK TÁMOGATÁSÁVAL KÉSZÜLT</a:t>
            </a:r>
          </a:p>
        </p:txBody>
      </p:sp>
      <p:pic>
        <p:nvPicPr>
          <p:cNvPr id="1026" name="Picture 2" descr="Képtalálat a következőre: „nemzeti kiválóság program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4" r="33097"/>
          <a:stretch/>
        </p:blipFill>
        <p:spPr bwMode="auto">
          <a:xfrm>
            <a:off x="827584" y="1988840"/>
            <a:ext cx="2852257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Krisztián_adat\Meló_suli\Doktori\admin\NTP-NFTÖ-16\emmi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17818"/>
            <a:ext cx="3096344" cy="211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0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Erőkövetés – </a:t>
            </a:r>
            <a:r>
              <a:rPr lang="hu-HU" dirty="0" err="1"/>
              <a:t>Blue</a:t>
            </a:r>
            <a:r>
              <a:rPr lang="hu-HU" dirty="0"/>
              <a:t> </a:t>
            </a:r>
            <a:r>
              <a:rPr lang="hu-HU" dirty="0" err="1"/>
              <a:t>Force</a:t>
            </a:r>
            <a:r>
              <a:rPr lang="hu-HU" dirty="0"/>
              <a:t> </a:t>
            </a:r>
            <a:r>
              <a:rPr lang="hu-HU" dirty="0" err="1"/>
              <a:t>Tracking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/>
              <a:t>A csapatok  (alegységek , járművek, katonák) aktuális helyzetére vonatkozó </a:t>
            </a:r>
            <a:r>
              <a:rPr lang="hu-HU" dirty="0" err="1"/>
              <a:t>geolokációs</a:t>
            </a:r>
            <a:r>
              <a:rPr lang="hu-HU" dirty="0"/>
              <a:t> információk megosztása (periodikus frissítéssel) és megjelenítése digitalizált térképi felületeken annak érdekében, hogy a parancsnokok és törzseik  felhasználják azokat a teljes helyzetismereti kép  kialakítása során. Az ezzel összefüggő folyamatok korszerű információtechnológiai eljárásokra alapozva automatizáltan, az üzemeltető, illetve a kezelő állomány beavatkozása nélkül mennek végbe. [</a:t>
            </a:r>
            <a:r>
              <a:rPr lang="hu-HU" dirty="0" err="1"/>
              <a:t>Károly-Németh-Gulyás</a:t>
            </a:r>
            <a:r>
              <a:rPr lang="hu-HU" dirty="0"/>
              <a:t>, 2018.]</a:t>
            </a:r>
          </a:p>
        </p:txBody>
      </p:sp>
      <p:pic>
        <p:nvPicPr>
          <p:cNvPr id="5" name="Picture 2" descr="Képtalálat a következőre: „blue force tracking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70475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éptalálat a következőre: „blue force tracking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74952"/>
            <a:ext cx="2704755" cy="203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8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Erőkövetés kibővülése</a:t>
            </a:r>
            <a:endParaRPr lang="hu-HU" sz="2800" dirty="0"/>
          </a:p>
        </p:txBody>
      </p:sp>
      <p:graphicFrame>
        <p:nvGraphicFramePr>
          <p:cNvPr id="10" name="Tartalom hely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029638"/>
              </p:ext>
            </p:extLst>
          </p:nvPr>
        </p:nvGraphicFramePr>
        <p:xfrm>
          <a:off x="457200" y="1600200"/>
          <a:ext cx="8229600" cy="312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4480"/>
                <a:gridCol w="1152128"/>
                <a:gridCol w="2952328"/>
                <a:gridCol w="2890664"/>
              </a:tblGrid>
              <a:tr h="1108720">
                <a:tc rowSpan="2">
                  <a:txBody>
                    <a:bodyPr/>
                    <a:lstStyle/>
                    <a:p>
                      <a:r>
                        <a:rPr lang="hu-HU" dirty="0" smtClean="0"/>
                        <a:t>Elvárt képesség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Jelen</a:t>
                      </a:r>
                      <a:endParaRPr lang="hu-H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hu-HU" dirty="0" smtClean="0"/>
                        <a:t>Személyek, alegységek, technikai eszközök szűkebb körének (harcjárművek, repülők) </a:t>
                      </a:r>
                      <a:r>
                        <a:rPr lang="hu-HU" dirty="0" err="1" smtClean="0"/>
                        <a:t>geolokális</a:t>
                      </a:r>
                      <a:r>
                        <a:rPr lang="hu-HU" dirty="0" smtClean="0"/>
                        <a:t> pozíciójának meghatározása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1490464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Nem túl távoli jövő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Robotok, technikai</a:t>
                      </a:r>
                      <a:r>
                        <a:rPr lang="hu-HU" baseline="0" dirty="0" smtClean="0"/>
                        <a:t> eszközök- rendszerek szélesebb körének </a:t>
                      </a:r>
                    </a:p>
                    <a:p>
                      <a:r>
                        <a:rPr lang="hu-HU" baseline="0" dirty="0" err="1" smtClean="0"/>
                        <a:t>geolokális</a:t>
                      </a:r>
                      <a:r>
                        <a:rPr lang="hu-HU" baseline="0" dirty="0" smtClean="0"/>
                        <a:t> pozíció, </a:t>
                      </a:r>
                      <a:r>
                        <a:rPr lang="hu-HU" baseline="0" dirty="0" err="1" smtClean="0"/>
                        <a:t>feltöltöttségi</a:t>
                      </a:r>
                      <a:r>
                        <a:rPr lang="hu-HU" baseline="0" dirty="0" smtClean="0"/>
                        <a:t>, harcképességi, szenzor adatok meghatározása.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Személyek egészségügyi állapotának automatizált, szenzoros nyomon követése közel valós időben. Harcképesség felmérésének támogatása.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4" descr="https://scpnt.stanford.edu/sites/default/files/styles/full-width-banner-short/public/banner_image_collage-3200x1080-091317_0.jpg?itok=yIby6Hb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95096"/>
            <a:ext cx="4435693" cy="138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6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Szenzorhálózati adatok becsatornázási lehetőségei</a:t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Meglévő és fejlesztés alatt álló szenzorok</a:t>
            </a:r>
          </a:p>
          <a:p>
            <a:pPr lvl="1"/>
            <a:r>
              <a:rPr lang="hu-HU" dirty="0" smtClean="0"/>
              <a:t>Technikai eszköz állapot</a:t>
            </a:r>
          </a:p>
          <a:p>
            <a:pPr lvl="2"/>
            <a:r>
              <a:rPr lang="hu-HU" dirty="0" err="1" smtClean="0"/>
              <a:t>Pl</a:t>
            </a:r>
            <a:r>
              <a:rPr lang="hu-HU" dirty="0"/>
              <a:t>: CAN buszok</a:t>
            </a:r>
          </a:p>
          <a:p>
            <a:pPr lvl="1"/>
            <a:r>
              <a:rPr lang="hu-HU" dirty="0" smtClean="0"/>
              <a:t>Idegen-barát</a:t>
            </a:r>
            <a:r>
              <a:rPr lang="hu-HU" baseline="30000" dirty="0"/>
              <a:t> [1</a:t>
            </a:r>
            <a:r>
              <a:rPr lang="hu-HU" baseline="30000" dirty="0" smtClean="0"/>
              <a:t>]</a:t>
            </a:r>
            <a:endParaRPr lang="hu-HU" dirty="0" smtClean="0"/>
          </a:p>
          <a:p>
            <a:pPr lvl="1"/>
            <a:r>
              <a:rPr lang="hu-HU" dirty="0" smtClean="0"/>
              <a:t>Energiaellátás</a:t>
            </a:r>
          </a:p>
          <a:p>
            <a:pPr lvl="1"/>
            <a:r>
              <a:rPr lang="hu-HU" dirty="0"/>
              <a:t>ABV szenzorok </a:t>
            </a:r>
            <a:endParaRPr lang="hu-HU" dirty="0" smtClean="0"/>
          </a:p>
          <a:p>
            <a:pPr lvl="1"/>
            <a:r>
              <a:rPr lang="hu-HU" dirty="0" smtClean="0"/>
              <a:t>egyéni </a:t>
            </a:r>
            <a:r>
              <a:rPr lang="hu-HU" dirty="0"/>
              <a:t>egészségi állapotellenőrzés és –</a:t>
            </a:r>
            <a:r>
              <a:rPr lang="hu-HU" dirty="0" smtClean="0"/>
              <a:t>jelentés</a:t>
            </a:r>
          </a:p>
          <a:p>
            <a:pPr lvl="2"/>
            <a:r>
              <a:rPr lang="hu-HU" dirty="0" err="1" smtClean="0"/>
              <a:t>Pl</a:t>
            </a:r>
            <a:r>
              <a:rPr lang="hu-HU" dirty="0" smtClean="0"/>
              <a:t>: öltözetbe integrált, hordható szenzorok</a:t>
            </a:r>
            <a:endParaRPr lang="hu-HU" dirty="0"/>
          </a:p>
        </p:txBody>
      </p:sp>
      <p:pic>
        <p:nvPicPr>
          <p:cNvPr id="5" name="Tartalom helye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1621282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63260"/>
            <a:ext cx="4176464" cy="219798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051720" y="6096185"/>
            <a:ext cx="1499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[1.] GÁCSER (2008.)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2279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Szenzorhálózati kommunikációt elősegítő RF átviteli lehetőségek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err="1" smtClean="0"/>
              <a:t>Wifi</a:t>
            </a:r>
            <a:r>
              <a:rPr lang="hu-HU" dirty="0" smtClean="0"/>
              <a:t> (802.11)</a:t>
            </a:r>
          </a:p>
          <a:p>
            <a:r>
              <a:rPr lang="hu-HU" dirty="0" err="1" smtClean="0"/>
              <a:t>Bluetooth</a:t>
            </a:r>
            <a:r>
              <a:rPr lang="hu-HU" dirty="0" smtClean="0"/>
              <a:t> (802.15.1)</a:t>
            </a:r>
          </a:p>
          <a:p>
            <a:r>
              <a:rPr lang="hu-HU" dirty="0" smtClean="0"/>
              <a:t>802.15.4</a:t>
            </a:r>
            <a:endParaRPr lang="hu-HU" dirty="0"/>
          </a:p>
          <a:p>
            <a:pPr lvl="1"/>
            <a:r>
              <a:rPr lang="hu-HU" b="1" dirty="0" err="1" smtClean="0"/>
              <a:t>Zigbee</a:t>
            </a:r>
            <a:endParaRPr lang="hu-HU" b="1" dirty="0" smtClean="0"/>
          </a:p>
          <a:p>
            <a:pPr lvl="1"/>
            <a:r>
              <a:rPr lang="hu-HU" dirty="0" err="1" smtClean="0"/>
              <a:t>Xbee</a:t>
            </a:r>
            <a:r>
              <a:rPr lang="hu-HU" dirty="0" smtClean="0"/>
              <a:t> Series 1</a:t>
            </a:r>
          </a:p>
          <a:p>
            <a:r>
              <a:rPr lang="hu-HU" dirty="0" err="1" smtClean="0"/>
              <a:t>Z-Wave</a:t>
            </a:r>
            <a:endParaRPr lang="hu-HU" dirty="0" smtClean="0"/>
          </a:p>
          <a:p>
            <a:r>
              <a:rPr lang="hu-HU" b="1" dirty="0" err="1" smtClean="0"/>
              <a:t>LoRa</a:t>
            </a:r>
            <a:r>
              <a:rPr lang="hu-HU" dirty="0" smtClean="0"/>
              <a:t> (</a:t>
            </a:r>
            <a:r>
              <a:rPr lang="hu-HU" dirty="0" err="1" smtClean="0"/>
              <a:t>LoRaWAN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1026" name="Picture 2" descr="Z-Wave log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88" y="3212976"/>
            <a:ext cx="1905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uetooth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65977"/>
            <a:ext cx="2716560" cy="66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Képtalálat a következőre: „loRa”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1760984" cy="13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Képtalálat a következőre: „zigbee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664" y="3212976"/>
            <a:ext cx="2372991" cy="87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Képtalálat a következőre: „xbee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18802"/>
            <a:ext cx="1039789" cy="103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Képtalálat a következőre: „wifi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41282"/>
            <a:ext cx="2130262" cy="118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9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LoRa</a:t>
            </a:r>
            <a:r>
              <a:rPr lang="hu-HU" dirty="0" smtClean="0"/>
              <a:t> (Long </a:t>
            </a:r>
            <a:r>
              <a:rPr lang="hu-HU" dirty="0" err="1" smtClean="0"/>
              <a:t>Range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u-HU" dirty="0" smtClean="0"/>
              <a:t>Kritikus energiaigényű alkalmazásoknál célszerű használni, szenzorhálózatokban, aránylag nagy terület lefedhető</a:t>
            </a:r>
          </a:p>
          <a:p>
            <a:r>
              <a:rPr lang="hu-HU" dirty="0" err="1" smtClean="0"/>
              <a:t>LoRa</a:t>
            </a:r>
            <a:r>
              <a:rPr lang="hu-HU" dirty="0" smtClean="0">
                <a:latin typeface="Times New Roman"/>
                <a:cs typeface="Times New Roman"/>
              </a:rPr>
              <a:t>~ </a:t>
            </a:r>
            <a:r>
              <a:rPr lang="hu-HU" dirty="0" err="1" smtClean="0">
                <a:latin typeface="Times New Roman"/>
                <a:cs typeface="Times New Roman"/>
              </a:rPr>
              <a:t>LoRa</a:t>
            </a:r>
            <a:r>
              <a:rPr lang="hu-HU" dirty="0" err="1" smtClean="0"/>
              <a:t>PHY</a:t>
            </a:r>
            <a:r>
              <a:rPr lang="hu-HU" dirty="0" smtClean="0"/>
              <a:t> (L1)</a:t>
            </a:r>
          </a:p>
          <a:p>
            <a:r>
              <a:rPr lang="hu-HU" dirty="0" err="1" smtClean="0"/>
              <a:t>LoRa</a:t>
            </a:r>
            <a:r>
              <a:rPr lang="hu-HU" dirty="0" smtClean="0"/>
              <a:t> WAN (L2-L3) – szenzorhálózati adatok kicsatolása </a:t>
            </a:r>
            <a:r>
              <a:rPr lang="hu-HU" dirty="0" err="1" smtClean="0"/>
              <a:t>WAN-ra</a:t>
            </a:r>
            <a:r>
              <a:rPr lang="hu-HU" dirty="0" smtClean="0"/>
              <a:t>, internetre</a:t>
            </a:r>
          </a:p>
          <a:p>
            <a:r>
              <a:rPr lang="hu-HU" dirty="0" smtClean="0"/>
              <a:t>ISM sáv (868 MHz)</a:t>
            </a:r>
          </a:p>
          <a:p>
            <a:r>
              <a:rPr lang="hu-HU" dirty="0" smtClean="0"/>
              <a:t>Nagyvárosban 5-8 km, külvárosban akár 15 km hatótáv (számos pozitív példa: Amsterdam 10 bázisállomás, Budapest 16 bázisállomás)</a:t>
            </a:r>
          </a:p>
          <a:p>
            <a:r>
              <a:rPr lang="hu-HU" dirty="0" smtClean="0"/>
              <a:t>Csillag topológia</a:t>
            </a:r>
          </a:p>
          <a:p>
            <a:r>
              <a:rPr lang="hu-HU" dirty="0" smtClean="0"/>
              <a:t>Alacsony adatráta (átlagosan 1300bps)</a:t>
            </a:r>
          </a:p>
          <a:p>
            <a:r>
              <a:rPr lang="hu-HU" dirty="0" smtClean="0"/>
              <a:t>0,1; 1%-os adástényező</a:t>
            </a:r>
          </a:p>
          <a:p>
            <a:r>
              <a:rPr lang="hu-HU" dirty="0" smtClean="0"/>
              <a:t>Max. 25mW adóteljesítmény</a:t>
            </a:r>
          </a:p>
          <a:p>
            <a:r>
              <a:rPr lang="hu-HU" dirty="0" smtClean="0"/>
              <a:t>8-16 csatorna a hálózati átjárók adatkoncentrátorainál</a:t>
            </a:r>
          </a:p>
          <a:p>
            <a:r>
              <a:rPr lang="hu-HU" dirty="0" smtClean="0"/>
              <a:t>AES 128</a:t>
            </a:r>
          </a:p>
          <a:p>
            <a:r>
              <a:rPr lang="hu-HU" dirty="0" smtClean="0"/>
              <a:t>Tapasztalatok alapján </a:t>
            </a:r>
            <a:r>
              <a:rPr lang="hu-HU" dirty="0" err="1" smtClean="0"/>
              <a:t>max</a:t>
            </a:r>
            <a:r>
              <a:rPr lang="hu-HU" dirty="0" smtClean="0"/>
              <a:t>. 5000 végberendezés/km</a:t>
            </a:r>
            <a:r>
              <a:rPr lang="hu-HU" baseline="30000" dirty="0" smtClean="0"/>
              <a:t>2</a:t>
            </a:r>
          </a:p>
          <a:p>
            <a:pPr marL="0" indent="0">
              <a:buNone/>
            </a:pPr>
            <a:endParaRPr lang="hu-HU" baseline="30000" dirty="0" smtClean="0"/>
          </a:p>
          <a:p>
            <a:endParaRPr lang="hu-HU" baseline="30000" dirty="0" smtClean="0"/>
          </a:p>
          <a:p>
            <a:endParaRPr lang="hu-HU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1080120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0728"/>
            <a:ext cx="3160516" cy="196368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3084484"/>
            <a:ext cx="3240360" cy="329125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827584" y="5305563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5"/>
              </a:rPr>
              <a:t>http://</a:t>
            </a:r>
            <a:r>
              <a:rPr lang="hu-HU" dirty="0" smtClean="0">
                <a:hlinkClick r:id="rId5"/>
              </a:rPr>
              <a:t>www.iotnet.hu</a:t>
            </a:r>
            <a:r>
              <a:rPr lang="hu-HU" dirty="0" smtClean="0"/>
              <a:t> (2018.10.30.)</a:t>
            </a:r>
          </a:p>
          <a:p>
            <a:r>
              <a:rPr lang="hu-HU" dirty="0">
                <a:hlinkClick r:id="rId6"/>
              </a:rPr>
              <a:t>https://</a:t>
            </a:r>
            <a:r>
              <a:rPr lang="hu-HU" dirty="0" smtClean="0">
                <a:hlinkClick r:id="rId6"/>
              </a:rPr>
              <a:t>lora-alliance.org/about-lorawan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09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LoRa</a:t>
            </a:r>
            <a:r>
              <a:rPr lang="hu-HU" dirty="0" smtClean="0"/>
              <a:t> katonai alkalmazhatósága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WAN - MAN kiterjedésű, fix telepítésű szenzorhálózatok RF átviteli útja</a:t>
            </a:r>
          </a:p>
          <a:p>
            <a:pPr lvl="1"/>
            <a:r>
              <a:rPr lang="hu-HU" dirty="0" smtClean="0"/>
              <a:t>Pl.: határzár, demilitarizált övezetek megfigyelése</a:t>
            </a:r>
          </a:p>
          <a:p>
            <a:r>
              <a:rPr lang="hu-HU" dirty="0" smtClean="0"/>
              <a:t>Laktanyák </a:t>
            </a:r>
            <a:r>
              <a:rPr lang="hu-HU" dirty="0" err="1" smtClean="0"/>
              <a:t>IoT</a:t>
            </a:r>
            <a:r>
              <a:rPr lang="hu-HU" dirty="0" smtClean="0"/>
              <a:t> hálózatának támogatása</a:t>
            </a:r>
          </a:p>
          <a:p>
            <a:pPr lvl="1"/>
            <a:r>
              <a:rPr lang="hu-HU" dirty="0" smtClean="0"/>
              <a:t>Vagyonbiztonság, mozgáskoordináció, repterek támogatása, gépészeti-, villamos-, stb. infrastruktúra támogatása</a:t>
            </a:r>
          </a:p>
          <a:p>
            <a:r>
              <a:rPr lang="hu-HU" dirty="0" smtClean="0"/>
              <a:t>Raj –szakasz méretű gépesített kötelékek feltöltöttségének nyomon követése (M2M) „mozgó LAN”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03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Zigbee</a:t>
            </a:r>
            <a:r>
              <a:rPr lang="hu-HU" dirty="0" smtClean="0"/>
              <a:t> és IEEE 802.15.4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IEEE 802.15.4 szabványon alapul a </a:t>
            </a:r>
            <a:r>
              <a:rPr lang="hu-HU" dirty="0" err="1" smtClean="0"/>
              <a:t>Zigbee</a:t>
            </a:r>
            <a:r>
              <a:rPr lang="hu-HU" dirty="0" smtClean="0"/>
              <a:t> (számos nem </a:t>
            </a:r>
            <a:r>
              <a:rPr lang="hu-HU" dirty="0" err="1" smtClean="0"/>
              <a:t>Zigbee</a:t>
            </a:r>
            <a:r>
              <a:rPr lang="hu-HU" dirty="0" smtClean="0"/>
              <a:t> kompatibilis eszközzel találkozhatunk)</a:t>
            </a:r>
          </a:p>
          <a:p>
            <a:r>
              <a:rPr lang="hu-HU" dirty="0" smtClean="0"/>
              <a:t>Alacsony energiaigényű és adatrátájú hálózatok</a:t>
            </a:r>
          </a:p>
          <a:p>
            <a:r>
              <a:rPr lang="hu-HU" dirty="0" smtClean="0"/>
              <a:t>WPAN méretű hálózatok kialakítását teszi lehetővé (10-20 méter)</a:t>
            </a:r>
          </a:p>
          <a:p>
            <a:r>
              <a:rPr lang="hu-HU" dirty="0" smtClean="0"/>
              <a:t>Ad hoc hálózatok kialakítása</a:t>
            </a:r>
          </a:p>
          <a:p>
            <a:r>
              <a:rPr lang="hu-HU" dirty="0" smtClean="0"/>
              <a:t>Gyakori megjelenése:</a:t>
            </a:r>
          </a:p>
          <a:p>
            <a:pPr lvl="1"/>
            <a:r>
              <a:rPr lang="hu-HU" dirty="0" smtClean="0"/>
              <a:t>Egészségügyi adatgyűjtés</a:t>
            </a:r>
          </a:p>
          <a:p>
            <a:pPr lvl="1"/>
            <a:r>
              <a:rPr lang="hu-HU" dirty="0" smtClean="0"/>
              <a:t>Okos otthon - automatizálás</a:t>
            </a:r>
          </a:p>
          <a:p>
            <a:r>
              <a:rPr lang="hu-HU" dirty="0" smtClean="0"/>
              <a:t>AES 128</a:t>
            </a:r>
          </a:p>
          <a:p>
            <a:r>
              <a:rPr lang="hu-HU" dirty="0" smtClean="0"/>
              <a:t>ISM sáv (868 MHz) - 20 </a:t>
            </a:r>
            <a:r>
              <a:rPr lang="hu-HU" dirty="0" err="1" smtClean="0"/>
              <a:t>kbit</a:t>
            </a:r>
            <a:r>
              <a:rPr lang="hu-HU" dirty="0" smtClean="0"/>
              <a:t>/s;      2,4 </a:t>
            </a:r>
            <a:r>
              <a:rPr lang="hu-HU" dirty="0" err="1" smtClean="0"/>
              <a:t>GHz</a:t>
            </a:r>
            <a:r>
              <a:rPr lang="hu-HU" dirty="0" smtClean="0"/>
              <a:t> - 250kbit/s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hu-HU"/>
          </a:p>
        </p:txBody>
      </p:sp>
      <p:pic>
        <p:nvPicPr>
          <p:cNvPr id="4098" name="Picture 2" descr="Képtalálat a következőre: „zigbee xbee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142" y="1916832"/>
            <a:ext cx="2617234" cy="173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TRX357 ZigBee module with size r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687" y="4365104"/>
            <a:ext cx="280268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Képtalálat a következőre: „zigbee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89" y="3557709"/>
            <a:ext cx="2372991" cy="87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KE_prezentacio_Ludovika Szabadegyet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KE">
      <a:majorFont>
        <a:latin typeface="Optima HU Bd"/>
        <a:ea typeface=""/>
        <a:cs typeface=""/>
      </a:majorFont>
      <a:minorFont>
        <a:latin typeface="Optima HU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NKE_prezentacio_Ludovika Szabadegyetem</Template>
  <TotalTime>2526</TotalTime>
  <Words>674</Words>
  <Application>Microsoft Office PowerPoint</Application>
  <PresentationFormat>Diavetítés a képernyőre (4:3 oldalarány)</PresentationFormat>
  <Paragraphs>92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NKE_prezentacio_Ludovika Szabadegyetem</vt:lpstr>
      <vt:lpstr>Zigbee és LoRa vezeték nélküli kommunikációs megoldások alkalmazási lehetőségei a baráti erők követése tükrében           „Kommunikáció 2018.” Konferencia 2018.11.14.</vt:lpstr>
      <vt:lpstr>PowerPoint bemutató</vt:lpstr>
      <vt:lpstr>Erőkövetés – Blue Force Tracking</vt:lpstr>
      <vt:lpstr>Erőkövetés kibővülése</vt:lpstr>
      <vt:lpstr>Szenzorhálózati adatok becsatornázási lehetőségei </vt:lpstr>
      <vt:lpstr>Szenzorhálózati kommunikációt elősegítő RF átviteli lehetőségek</vt:lpstr>
      <vt:lpstr>LoRa (Long Range)</vt:lpstr>
      <vt:lpstr>LoRa katonai alkalmazhatósága</vt:lpstr>
      <vt:lpstr>Zigbee és IEEE 802.15.4</vt:lpstr>
      <vt:lpstr>ZigBee katonai alkalmazhatósága</vt:lpstr>
      <vt:lpstr>Eredmények</vt:lpstr>
      <vt:lpstr>Lehetőségek, kihívások</vt:lpstr>
      <vt:lpstr>Források</vt:lpstr>
      <vt:lpstr>PowerPoint bemutató</vt:lpstr>
    </vt:vector>
  </TitlesOfParts>
  <Company>NKE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egeresiz</dc:creator>
  <cp:lastModifiedBy>Krisztian</cp:lastModifiedBy>
  <cp:revision>88</cp:revision>
  <dcterms:created xsi:type="dcterms:W3CDTF">2017-01-26T13:34:56Z</dcterms:created>
  <dcterms:modified xsi:type="dcterms:W3CDTF">2018-11-14T08:46:34Z</dcterms:modified>
</cp:coreProperties>
</file>